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11" r:id="rId2"/>
    <p:sldId id="856" r:id="rId3"/>
    <p:sldId id="857" r:id="rId4"/>
    <p:sldId id="858" r:id="rId5"/>
    <p:sldId id="859" r:id="rId6"/>
    <p:sldId id="860" r:id="rId7"/>
    <p:sldId id="861" r:id="rId8"/>
    <p:sldId id="8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C75B-E775-45E6-9C58-964FF4CF5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839B3-0067-4506-86BF-F370E333A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A68CC-80B6-4A60-9E7E-F88632C60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6045C-7E16-4428-AED1-746AE0BBA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6F657-8BBC-4CDB-A820-6AB4E0134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1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D281-817F-40EF-82EE-BC19DD2B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3839-BF1E-484F-A3B9-EC34EAD0D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E4301-9280-4EBD-B18F-CE0B3E1AF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34CAD-B77B-4CE3-97C3-AE1FE3EE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C87CE-C9ED-47E0-96CE-5F5A0846D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55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71FC-440E-4808-BFF7-F9FF71BA6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9E8A1-9CAE-439A-A0A4-927F0F41A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1C64A-01E9-49E2-A890-BF709BD79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EA28C-1064-4FAD-BB8D-397540AD3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6E521-CA2A-4BD7-BB40-2A4575A95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61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5EB19-560E-4CB6-A58D-8608F42A7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9D0DC-595D-4DBA-A71C-43D51C74A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2E14C-004C-4F15-9F3C-E3B744615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6FC4E-13C4-4069-9D3D-98034261D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913B0-5DD3-4AEA-81DE-D5A37527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75EF7-4B11-4836-96CC-D79E0AF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20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4D47F-1DF6-426B-94E0-0CDEE556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61AFE-30AC-4DB3-8F52-9125E8B55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C8473-B22B-4259-AB6B-8F28FC7A0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B59BD-9315-4AF0-BF6E-7D7E052972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3884C1-C23E-4BF7-91A2-E9E970598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AAFE3B-C416-4BE6-AD77-9A93668FC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CBFCA-5442-4E49-9666-06BB0A78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F3A7D-360D-465E-83B5-36460B3D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1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119ED-5CCC-4EA4-B4D9-5412FBA75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14C756-8DD9-4A34-AD5F-3A046EDB3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79F7A0-0592-4651-8A70-8457165D7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ED268A-D548-4794-8AFB-2F8D3C5AC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49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D4FD60-5929-4A02-98DF-BBEB1C0DA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D82ACB-422D-4711-8ECB-A902AC95E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F2E3F-AB26-4F92-BAE5-ED88AFE4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85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7E9DF-1D14-4471-B1AC-E0034B46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F6BE5-C4F3-4E80-A4B1-D5E6FD161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72F2D-DF48-4EC3-8134-A38D5D381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45D4E-5E19-4C03-B8EE-C5FF390E5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E3163-AC71-419B-B560-4207CAA8E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EEE4B-E628-44EA-AFC1-BE4C2BC20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68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BEF37-4683-4EFF-BB11-6DE5A57B4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952A3D-1F25-4409-A066-CB0569679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5DB13-65F0-4662-ABE8-28E02E181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67563-D943-4406-B5DD-CBFA819C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4089E-F4CE-4E97-9CBE-AF8144B51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05F27-9DBD-4A30-ADF8-9898F67F3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30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80DAD-BED5-48A6-B20A-06CE50B87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6DCEB-91B9-4D3B-87FC-87A9C0FAF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97A89-D565-472E-9B39-178011A6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57637-A175-4654-BF22-BEE8D1D5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BF2CE-E3F3-4ED3-8561-741765E54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36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3F62FC-8089-44BB-8427-9F6FF785C7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FABE2C-ECCE-4734-863C-31F113D04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BBAA1-2127-4BD2-97C2-E8ABE3F83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8510B-D8B0-444D-86A5-34C875DAD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AA26C-A83F-48D7-B019-CACAD4912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54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A39B6E-BC26-4940-8AC0-20904F04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4454A-289D-4206-9F75-30A64F79F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A8F58-41A4-41A0-9EE4-5E8A2B74A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2E86E-BA8C-4D0B-AD0A-1EA78A2D317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5EBC4-0151-4565-A0E0-07A1233EBE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42CDF-76CB-4473-A39B-CDEF92DB8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99042-B036-43A9-8A51-E055D8ACC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62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F1A693-D871-4946-A3BA-A3CAD9416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Effective Turnaround/Shutdown Planning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ADC38F-E3C0-4645-8AD8-8A18779FF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dirty="0"/>
              <a:t>Turnaround (T/A) maintenance is defined as the maintenance carried out on a plant in a period of time when loss of production has been accommodated in the current production schedule for the purpose of significant mechanical repair; </a:t>
            </a:r>
          </a:p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dirty="0"/>
              <a:t>It includes preparatory and execution work even if they fall outside the period when the plant is shutdown;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FD7375-3F7B-4A73-9288-490CA0FD1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A3E06C7-10BE-471A-A41F-1F2352E94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39640" cy="365125"/>
          </a:xfrm>
        </p:spPr>
        <p:txBody>
          <a:bodyPr/>
          <a:lstStyle/>
          <a:p>
            <a:r>
              <a:rPr lang="en-GB" dirty="0"/>
              <a:t>Management of Maintenance and Reliability - Best Practice Guidelines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583B652-B418-4693-B8C1-44DDE5799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1</a:t>
            </a:fld>
            <a:endParaRPr lang="en-GB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1FB6CBA2-640C-41FB-8435-055DE396A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0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7EAB-6F0E-4E49-B995-9D4F52B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Phases of Turnaround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FDC9-528D-4EB5-8962-1A86FB299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649"/>
            <a:ext cx="10515600" cy="4587314"/>
          </a:xfrm>
        </p:spPr>
        <p:txBody>
          <a:bodyPr/>
          <a:lstStyle/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dirty="0"/>
              <a:t>The completion of one Turnaround is the starting point of the next cycle. During this period the following activities take place: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Unit performance evaluation by comparing present and anticipated performance;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Capital expenditure and improvement plans;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Regulatory and legal requirements.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dirty="0"/>
              <a:t>Important Milestones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D116C-0C36-4E41-9FB8-47564309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0FC6-0F34-4DC2-ADBE-4C35399D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Management of Maintenance and Reliability - Best Practice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9E0A3-206E-49AE-9B64-C8F9750E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2</a:t>
            </a:fld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E16CA5-6ED0-4764-B067-CDC38C0E040E}"/>
              </a:ext>
            </a:extLst>
          </p:cNvPr>
          <p:cNvCxnSpPr/>
          <p:nvPr/>
        </p:nvCxnSpPr>
        <p:spPr>
          <a:xfrm>
            <a:off x="1650609" y="5922499"/>
            <a:ext cx="889078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9C59F00-D0D1-4DA0-AA13-535BA6159C25}"/>
              </a:ext>
            </a:extLst>
          </p:cNvPr>
          <p:cNvSpPr txBox="1"/>
          <p:nvPr/>
        </p:nvSpPr>
        <p:spPr>
          <a:xfrm>
            <a:off x="1650609" y="5222989"/>
            <a:ext cx="140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-18 Months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DA1341-762B-447D-8587-8DBAECE45482}"/>
              </a:ext>
            </a:extLst>
          </p:cNvPr>
          <p:cNvSpPr txBox="1"/>
          <p:nvPr/>
        </p:nvSpPr>
        <p:spPr>
          <a:xfrm>
            <a:off x="3386419" y="5222989"/>
            <a:ext cx="140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-12 Months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5B07A-9B17-4ED8-A9E5-30D563CF1DE2}"/>
              </a:ext>
            </a:extLst>
          </p:cNvPr>
          <p:cNvSpPr txBox="1"/>
          <p:nvPr/>
        </p:nvSpPr>
        <p:spPr>
          <a:xfrm>
            <a:off x="5065088" y="5222989"/>
            <a:ext cx="1277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-6 Months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BD26B7-83BD-4AAB-AAE6-906B2A9C0D7F}"/>
              </a:ext>
            </a:extLst>
          </p:cNvPr>
          <p:cNvSpPr txBox="1"/>
          <p:nvPr/>
        </p:nvSpPr>
        <p:spPr>
          <a:xfrm>
            <a:off x="6448896" y="5207214"/>
            <a:ext cx="1257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Start Date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D74636-16D4-4358-947D-008E5803AC0A}"/>
              </a:ext>
            </a:extLst>
          </p:cNvPr>
          <p:cNvSpPr txBox="1"/>
          <p:nvPr/>
        </p:nvSpPr>
        <p:spPr>
          <a:xfrm>
            <a:off x="9252136" y="4652373"/>
            <a:ext cx="1528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+1 Month</a:t>
            </a:r>
          </a:p>
          <a:p>
            <a:pPr algn="ctr"/>
            <a:r>
              <a:rPr lang="en-GB" sz="2000" b="1" dirty="0"/>
              <a:t>After Finish Date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0EB3A1-FDA8-4A97-96D1-A96B3F1D5B4E}"/>
              </a:ext>
            </a:extLst>
          </p:cNvPr>
          <p:cNvSpPr txBox="1"/>
          <p:nvPr/>
        </p:nvSpPr>
        <p:spPr>
          <a:xfrm>
            <a:off x="7893732" y="5222989"/>
            <a:ext cx="1363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Finish Date</a:t>
            </a: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D72535C3-D8CA-4685-827F-892C028095E9}"/>
              </a:ext>
            </a:extLst>
          </p:cNvPr>
          <p:cNvSpPr/>
          <p:nvPr/>
        </p:nvSpPr>
        <p:spPr>
          <a:xfrm>
            <a:off x="2209800" y="5743112"/>
            <a:ext cx="350520" cy="4001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53E74980-F288-4D8A-9134-B37CF918D882}"/>
              </a:ext>
            </a:extLst>
          </p:cNvPr>
          <p:cNvSpPr/>
          <p:nvPr/>
        </p:nvSpPr>
        <p:spPr>
          <a:xfrm>
            <a:off x="3931920" y="5726513"/>
            <a:ext cx="350520" cy="4001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Diamond 17">
            <a:extLst>
              <a:ext uri="{FF2B5EF4-FFF2-40B4-BE49-F238E27FC236}">
                <a16:creationId xmlns:a16="http://schemas.microsoft.com/office/drawing/2014/main" id="{D88F969A-BC9B-42BA-AD6F-7AFA68ECF0AD}"/>
              </a:ext>
            </a:extLst>
          </p:cNvPr>
          <p:cNvSpPr/>
          <p:nvPr/>
        </p:nvSpPr>
        <p:spPr>
          <a:xfrm>
            <a:off x="5528017" y="5721849"/>
            <a:ext cx="350520" cy="4001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Diamond 18">
            <a:extLst>
              <a:ext uri="{FF2B5EF4-FFF2-40B4-BE49-F238E27FC236}">
                <a16:creationId xmlns:a16="http://schemas.microsoft.com/office/drawing/2014/main" id="{FBAE9622-9E4F-4888-AAEC-C32A6C7661CB}"/>
              </a:ext>
            </a:extLst>
          </p:cNvPr>
          <p:cNvSpPr/>
          <p:nvPr/>
        </p:nvSpPr>
        <p:spPr>
          <a:xfrm>
            <a:off x="6899617" y="5711213"/>
            <a:ext cx="350520" cy="4001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63840A0B-CA99-4D69-AAF4-3EDEB85C2006}"/>
              </a:ext>
            </a:extLst>
          </p:cNvPr>
          <p:cNvSpPr/>
          <p:nvPr/>
        </p:nvSpPr>
        <p:spPr>
          <a:xfrm>
            <a:off x="8320454" y="5711213"/>
            <a:ext cx="350520" cy="4001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Diamond 20">
            <a:extLst>
              <a:ext uri="{FF2B5EF4-FFF2-40B4-BE49-F238E27FC236}">
                <a16:creationId xmlns:a16="http://schemas.microsoft.com/office/drawing/2014/main" id="{FA4B3064-0803-4F99-A186-A38496719525}"/>
              </a:ext>
            </a:extLst>
          </p:cNvPr>
          <p:cNvSpPr/>
          <p:nvPr/>
        </p:nvSpPr>
        <p:spPr>
          <a:xfrm>
            <a:off x="9982200" y="5711213"/>
            <a:ext cx="350520" cy="4001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3175EEF1-3C1C-4094-AE51-EEE759015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2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7EAB-6F0E-4E49-B995-9D4F52B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Phases of Turnaround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FDC9-528D-4EB5-8962-1A86FB299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b="1" dirty="0"/>
              <a:t>PHASE 1: Preliminary development</a:t>
            </a:r>
          </a:p>
          <a:p>
            <a:pPr marL="365125" indent="0">
              <a:buNone/>
            </a:pPr>
            <a:r>
              <a:rPr lang="en-GB" dirty="0"/>
              <a:t>All activities related to the preliminary development should be completed 18 months prior to the commencement date of the T/A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Appointment of Turnaround Manager;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Formation of Steering Committee;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Establish turnaround philosophy;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Identify sources of work orders (CMMS, Inspection schedule);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Review lessons learned, best practices;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Preliminary Budget (± 30%).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D116C-0C36-4E41-9FB8-47564309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0FC6-0F34-4DC2-ADBE-4C35399D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697437" cy="365125"/>
          </a:xfrm>
        </p:spPr>
        <p:txBody>
          <a:bodyPr/>
          <a:lstStyle/>
          <a:p>
            <a:r>
              <a:rPr lang="en-GB" dirty="0"/>
              <a:t>Management of Maintenance and Reliability - Best Practice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9E0A3-206E-49AE-9B64-C8F9750E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3</a:t>
            </a:fld>
            <a:endParaRPr lang="en-GB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73CD521B-4888-493D-915F-296498BE6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5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7EAB-6F0E-4E49-B995-9D4F52B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Phases of Turnaround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FDC9-528D-4EB5-8962-1A86FB299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b="1" dirty="0"/>
              <a:t>PHASE 2: Work development</a:t>
            </a:r>
          </a:p>
          <a:p>
            <a:pPr marL="365125" indent="0">
              <a:buNone/>
            </a:pPr>
            <a:r>
              <a:rPr lang="en-GB" dirty="0"/>
              <a:t>This phase commences 18 months before the shutdown and should be completed 12 months prior to the shutdown commencement.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Job list collection (Capital or Improvement projects, safety and environmental items, inspection requests, operational and technological requests e.g. catalysts unloading);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Contractor Pre-qualification;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Establishment of document control system;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Identification of long delivery materials;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Budget (± 20%).</a:t>
            </a:r>
          </a:p>
          <a:p>
            <a:pPr marL="365125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D116C-0C36-4E41-9FB8-47564309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0FC6-0F34-4DC2-ADBE-4C35399D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25572" cy="365125"/>
          </a:xfrm>
        </p:spPr>
        <p:txBody>
          <a:bodyPr/>
          <a:lstStyle/>
          <a:p>
            <a:r>
              <a:rPr lang="en-GB" dirty="0"/>
              <a:t>Management of Maintenance and Reliability - Best Practice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9E0A3-206E-49AE-9B64-C8F9750E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4</a:t>
            </a:fld>
            <a:endParaRPr lang="en-GB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29AD678F-47A0-4907-B520-63CE96771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8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7EAB-6F0E-4E49-B995-9D4F52B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Phases of Turnaround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FDC9-528D-4EB5-8962-1A86FB299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3898"/>
            <a:ext cx="10515600" cy="4879242"/>
          </a:xfrm>
        </p:spPr>
        <p:txBody>
          <a:bodyPr>
            <a:normAutofit lnSpcReduction="10000"/>
          </a:bodyPr>
          <a:lstStyle/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b="1" dirty="0"/>
              <a:t>PHASE 3: Detailed planning/Pre-Turnaround work</a:t>
            </a:r>
          </a:p>
          <a:p>
            <a:pPr marL="365125" indent="0">
              <a:buNone/>
            </a:pPr>
            <a:r>
              <a:rPr lang="en-GB" dirty="0"/>
              <a:t>This phase commences 6 months prior to the shutdown and should be completed just before the commencement date.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Contract tendering;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Capital projects engineering phase completion;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Detailed safety and security plan;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Additional work control procedure;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Special tools/services requirements (scaffolding, NDT, etc.);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Facilities planning;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Mobilization of selected contractors;</a:t>
            </a:r>
          </a:p>
          <a:p>
            <a:pPr marL="365125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D116C-0C36-4E41-9FB8-47564309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0FC6-0F34-4DC2-ADBE-4C35399D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39640" cy="365125"/>
          </a:xfrm>
        </p:spPr>
        <p:txBody>
          <a:bodyPr/>
          <a:lstStyle/>
          <a:p>
            <a:r>
              <a:rPr lang="en-GB" dirty="0"/>
              <a:t>Management of Maintenance and Reliability - Best Practice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9E0A3-206E-49AE-9B64-C8F9750E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5</a:t>
            </a:fld>
            <a:endParaRPr lang="en-GB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08B44EAB-A40A-4921-9AE6-145660549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7EAB-6F0E-4E49-B995-9D4F52B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Phases of Turnaround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FDC9-528D-4EB5-8962-1A86FB299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Finalization of schedule and recourse optimization;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Materials on site;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Temporary facilities preparation;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Special tools and equipment on site;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Job and spade location tagging;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Pre-fabrication work;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Scaffolding erection;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Work permit preparation;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Operational fittings, hoses and blinds.</a:t>
            </a:r>
          </a:p>
          <a:p>
            <a:pPr marL="365125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D116C-0C36-4E41-9FB8-47564309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0FC6-0F34-4DC2-ADBE-4C35399D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697437" cy="365125"/>
          </a:xfrm>
        </p:spPr>
        <p:txBody>
          <a:bodyPr/>
          <a:lstStyle/>
          <a:p>
            <a:r>
              <a:rPr lang="en-GB" dirty="0"/>
              <a:t>Management of Maintenance and Reliability - Best Practice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9E0A3-206E-49AE-9B64-C8F9750E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6</a:t>
            </a:fld>
            <a:endParaRPr lang="en-GB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A2DFB7B8-C0FD-447E-A6FC-B1E21FE15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8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7EAB-6F0E-4E49-B995-9D4F52B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Phases of Turnaround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FDC9-528D-4EB5-8962-1A86FB299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858" y="1364566"/>
            <a:ext cx="10719582" cy="4991784"/>
          </a:xfrm>
        </p:spPr>
        <p:txBody>
          <a:bodyPr>
            <a:normAutofit/>
          </a:bodyPr>
          <a:lstStyle/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b="1" dirty="0"/>
              <a:t>PHASE 4: Turnaround execution</a:t>
            </a:r>
          </a:p>
          <a:p>
            <a:pPr marL="365125" indent="0">
              <a:buNone/>
            </a:pPr>
            <a:r>
              <a:rPr lang="en-GB" dirty="0"/>
              <a:t>The execution phase is the most critical phase of the turnaround. 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Safety, quality and environmental management systems;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Unit shutdown, steaming out and equipment release for entry;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Daily management meetings;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Daily progress report;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Daily additional work &amp; scope growth review (Inspection action reports) ;</a:t>
            </a:r>
          </a:p>
          <a:p>
            <a:pPr marL="822325" indent="-457200">
              <a:buFont typeface="Wingdings" panose="05000000000000000000" pitchFamily="2" charset="2"/>
              <a:buChar char="§"/>
            </a:pPr>
            <a:r>
              <a:rPr lang="en-GB" dirty="0"/>
              <a:t>Pre-commissioning and unit start-ups.</a:t>
            </a:r>
          </a:p>
          <a:p>
            <a:pPr marL="365125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D116C-0C36-4E41-9FB8-47564309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0FC6-0F34-4DC2-ADBE-4C35399D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Management of Maintenance and Reliability - Best Practice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9E0A3-206E-49AE-9B64-C8F9750E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7</a:t>
            </a:fld>
            <a:endParaRPr lang="en-GB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EC8420BE-BDD4-4ACB-887A-843559547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7EAB-6F0E-4E49-B995-9D4F52B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Phases of Turnaround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FDC9-528D-4EB5-8962-1A86FB299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125" indent="-365125">
              <a:buFont typeface="Wingdings" panose="05000000000000000000" pitchFamily="2" charset="2"/>
              <a:buChar char="q"/>
            </a:pPr>
            <a:r>
              <a:rPr lang="en-GB" b="1" dirty="0"/>
              <a:t>PHASE 5: Post-Turnaround work</a:t>
            </a:r>
          </a:p>
          <a:p>
            <a:pPr marL="365125" indent="0">
              <a:buNone/>
            </a:pPr>
            <a:r>
              <a:rPr lang="en-GB" dirty="0"/>
              <a:t>During this stage the following activities take place: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Demobilization of contractors;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Removal of temporary facilities;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Materials returned to warehouse;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Final report and lessons learned review;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Repair and inspection history report;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Final cost analysis;</a:t>
            </a:r>
          </a:p>
          <a:p>
            <a:pPr marL="717550">
              <a:buFont typeface="Wingdings" panose="05000000000000000000" pitchFamily="2" charset="2"/>
              <a:buChar char="§"/>
            </a:pPr>
            <a:r>
              <a:rPr lang="en-GB" dirty="0"/>
              <a:t>Recommendation for next turnaround.</a:t>
            </a:r>
          </a:p>
          <a:p>
            <a:pPr marL="365125" indent="-365125">
              <a:buFont typeface="Wingdings" panose="05000000000000000000" pitchFamily="2" charset="2"/>
              <a:buChar char="q"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D116C-0C36-4E41-9FB8-47564309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3B60-D7F0-4AC5-A85A-6C0EC2A8E201}" type="datetime1">
              <a:rPr lang="en-GB" smtClean="0"/>
              <a:t>20/12/2019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0FC6-0F34-4DC2-ADBE-4C35399D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11505" cy="365125"/>
          </a:xfrm>
        </p:spPr>
        <p:txBody>
          <a:bodyPr/>
          <a:lstStyle/>
          <a:p>
            <a:r>
              <a:rPr lang="en-GB" dirty="0"/>
              <a:t>Turnaround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9E0A3-206E-49AE-9B64-C8F9750E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BBAAE-33BB-43A0-B4A0-22400ED57D46}" type="slidenum">
              <a:rPr lang="en-GB" smtClean="0"/>
              <a:t>8</a:t>
            </a:fld>
            <a:endParaRPr lang="en-GB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BE4EA415-B515-47EF-B252-CCE5C9B94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67" y="122281"/>
            <a:ext cx="805507" cy="5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4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593</Words>
  <Application>Microsoft Office PowerPoint</Application>
  <PresentationFormat>Widescreen</PresentationFormat>
  <Paragraphs>96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Effective Turnaround/Shutdown Planning</vt:lpstr>
      <vt:lpstr>Phases of Turnaround</vt:lpstr>
      <vt:lpstr>Phases of Turnaround</vt:lpstr>
      <vt:lpstr>Phases of Turnaround</vt:lpstr>
      <vt:lpstr>Phases of Turnaround</vt:lpstr>
      <vt:lpstr>Phases of Turnaround</vt:lpstr>
      <vt:lpstr>Phases of Turnaround</vt:lpstr>
      <vt:lpstr>Phases of Turnaround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Turnaround/Shutdown Planning</dc:title>
  <dc:creator>George Loizou</dc:creator>
  <cp:lastModifiedBy>George Loizou</cp:lastModifiedBy>
  <cp:revision>1</cp:revision>
  <dcterms:created xsi:type="dcterms:W3CDTF">2019-12-20T04:39:42Z</dcterms:created>
  <dcterms:modified xsi:type="dcterms:W3CDTF">2019-12-20T04:41:29Z</dcterms:modified>
</cp:coreProperties>
</file>